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8" r:id="rId2"/>
    <p:sldId id="266" r:id="rId3"/>
    <p:sldId id="259" r:id="rId4"/>
    <p:sldId id="280" r:id="rId5"/>
    <p:sldId id="285" r:id="rId6"/>
    <p:sldId id="304" r:id="rId7"/>
    <p:sldId id="302" r:id="rId8"/>
    <p:sldId id="309" r:id="rId9"/>
    <p:sldId id="305" r:id="rId10"/>
    <p:sldId id="306" r:id="rId11"/>
    <p:sldId id="310" r:id="rId12"/>
    <p:sldId id="308" r:id="rId13"/>
    <p:sldId id="307" r:id="rId14"/>
    <p:sldId id="313" r:id="rId15"/>
    <p:sldId id="311" r:id="rId16"/>
    <p:sldId id="303" r:id="rId17"/>
    <p:sldId id="314" r:id="rId18"/>
    <p:sldId id="315" r:id="rId19"/>
    <p:sldId id="321" r:id="rId20"/>
    <p:sldId id="316" r:id="rId21"/>
    <p:sldId id="317" r:id="rId22"/>
    <p:sldId id="318" r:id="rId23"/>
    <p:sldId id="319" r:id="rId24"/>
    <p:sldId id="322" r:id="rId25"/>
    <p:sldId id="291" r:id="rId26"/>
    <p:sldId id="323" r:id="rId27"/>
    <p:sldId id="292" r:id="rId28"/>
    <p:sldId id="324" r:id="rId29"/>
    <p:sldId id="326" r:id="rId30"/>
    <p:sldId id="293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286" r:id="rId39"/>
    <p:sldId id="294" r:id="rId40"/>
    <p:sldId id="295" r:id="rId41"/>
    <p:sldId id="334" r:id="rId42"/>
    <p:sldId id="335" r:id="rId43"/>
    <p:sldId id="283" r:id="rId44"/>
    <p:sldId id="336" r:id="rId45"/>
    <p:sldId id="337" r:id="rId46"/>
    <p:sldId id="338" r:id="rId47"/>
    <p:sldId id="339" r:id="rId48"/>
    <p:sldId id="296" r:id="rId49"/>
    <p:sldId id="341" r:id="rId50"/>
    <p:sldId id="340" r:id="rId51"/>
    <p:sldId id="343" r:id="rId52"/>
    <p:sldId id="297" r:id="rId53"/>
    <p:sldId id="342" r:id="rId54"/>
    <p:sldId id="345" r:id="rId55"/>
    <p:sldId id="344" r:id="rId56"/>
    <p:sldId id="289" r:id="rId57"/>
    <p:sldId id="298" r:id="rId58"/>
    <p:sldId id="347" r:id="rId59"/>
    <p:sldId id="346" r:id="rId60"/>
    <p:sldId id="348" r:id="rId61"/>
    <p:sldId id="349" r:id="rId62"/>
    <p:sldId id="362" r:id="rId63"/>
    <p:sldId id="353" r:id="rId64"/>
    <p:sldId id="354" r:id="rId65"/>
    <p:sldId id="355" r:id="rId66"/>
    <p:sldId id="361" r:id="rId67"/>
    <p:sldId id="356" r:id="rId68"/>
    <p:sldId id="357" r:id="rId69"/>
    <p:sldId id="358" r:id="rId70"/>
    <p:sldId id="299" r:id="rId71"/>
    <p:sldId id="360" r:id="rId72"/>
    <p:sldId id="359" r:id="rId73"/>
    <p:sldId id="290" r:id="rId74"/>
    <p:sldId id="300" r:id="rId75"/>
    <p:sldId id="279" r:id="rId76"/>
    <p:sldId id="288" r:id="rId77"/>
    <p:sldId id="265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0"/>
            <p14:sldId id="285"/>
            <p14:sldId id="304"/>
            <p14:sldId id="302"/>
            <p14:sldId id="309"/>
            <p14:sldId id="305"/>
            <p14:sldId id="306"/>
            <p14:sldId id="310"/>
            <p14:sldId id="308"/>
            <p14:sldId id="307"/>
            <p14:sldId id="313"/>
            <p14:sldId id="311"/>
            <p14:sldId id="303"/>
            <p14:sldId id="314"/>
            <p14:sldId id="315"/>
            <p14:sldId id="321"/>
            <p14:sldId id="316"/>
            <p14:sldId id="317"/>
            <p14:sldId id="318"/>
            <p14:sldId id="319"/>
            <p14:sldId id="322"/>
            <p14:sldId id="291"/>
            <p14:sldId id="323"/>
            <p14:sldId id="292"/>
            <p14:sldId id="324"/>
            <p14:sldId id="326"/>
            <p14:sldId id="293"/>
            <p14:sldId id="327"/>
            <p14:sldId id="328"/>
            <p14:sldId id="329"/>
            <p14:sldId id="330"/>
            <p14:sldId id="332"/>
            <p14:sldId id="331"/>
            <p14:sldId id="333"/>
            <p14:sldId id="286"/>
            <p14:sldId id="294"/>
            <p14:sldId id="295"/>
            <p14:sldId id="334"/>
            <p14:sldId id="335"/>
            <p14:sldId id="283"/>
            <p14:sldId id="336"/>
            <p14:sldId id="337"/>
            <p14:sldId id="338"/>
            <p14:sldId id="339"/>
            <p14:sldId id="296"/>
            <p14:sldId id="341"/>
            <p14:sldId id="340"/>
            <p14:sldId id="343"/>
            <p14:sldId id="297"/>
            <p14:sldId id="342"/>
            <p14:sldId id="345"/>
            <p14:sldId id="344"/>
            <p14:sldId id="289"/>
            <p14:sldId id="298"/>
            <p14:sldId id="347"/>
            <p14:sldId id="346"/>
            <p14:sldId id="348"/>
            <p14:sldId id="349"/>
            <p14:sldId id="362"/>
            <p14:sldId id="353"/>
            <p14:sldId id="354"/>
            <p14:sldId id="355"/>
            <p14:sldId id="361"/>
            <p14:sldId id="356"/>
            <p14:sldId id="357"/>
            <p14:sldId id="358"/>
            <p14:sldId id="299"/>
            <p14:sldId id="360"/>
            <p14:sldId id="359"/>
            <p14:sldId id="290"/>
            <p14:sldId id="300"/>
            <p14:sldId id="279"/>
            <p14:sldId id="288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3"/>
    <p:restoredTop sz="63047"/>
  </p:normalViewPr>
  <p:slideViewPr>
    <p:cSldViewPr snapToGrid="0" snapToObjects="1">
      <p:cViewPr>
        <p:scale>
          <a:sx n="57" d="100"/>
          <a:sy n="57" d="100"/>
        </p:scale>
        <p:origin x="94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iyeymyhjob/archive/2012/07/30/2615542.html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88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00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4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83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4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69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84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要判定任意两顶点是否有边无边就非常容易了。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顶点的度：若要知道某个顶点的度，其实就是这个顶点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在邻接矩阵中第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行（或第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列）的元素之和。比如顶点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的度就是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1+0+1+0=2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的所有邻接点就是将矩阵中第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行元素扫描一遍，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arc[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][j]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就是邻接点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118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有向图讲究入度与出度，顶点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的入度为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，正好是第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列各数之和。顶点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的出度为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，即第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行的各数之和。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与无向图同样的办法，要求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的所有邻接点就是将矩阵第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行元素扫描一遍，查找</a:t>
            </a:r>
            <a:r>
              <a:rPr kumimoji="1" lang="en-US" altLang="zh-CN" dirty="0"/>
              <a:t>arc[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的顶点。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01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86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00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https://www.cnblogs.com/biyeymyhjob/archive/2012/07/30/2615542.html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768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59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975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0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943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年杭州亚运会之前的杭州地铁图一部分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521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04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13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6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8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8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0.sv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第四节课 图</a:t>
            </a:r>
          </a:p>
        </p:txBody>
      </p:sp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D2F01-7369-B848-BD25-23E85AA1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717" y="4044905"/>
            <a:ext cx="6546974" cy="1954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A0DF6-4F2B-874C-83F0-8A4B998C3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041" y="3978720"/>
            <a:ext cx="2366536" cy="2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7A63C7-FAB3-A243-902C-17D3CE363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73" y="3502234"/>
            <a:ext cx="2621073" cy="23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E87D60-84E6-D349-A9EA-AD70A1631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86" y="3848631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有向图的子图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BC6828-CD7E-C446-8B0E-23A403C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45" y="2983661"/>
            <a:ext cx="2621073" cy="2394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4658F-D481-2142-BBA4-DDD26FC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94" y="3249543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83EE23-FB8E-FA4B-8C31-385A9B4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722654"/>
            <a:ext cx="3095253" cy="2643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一条边直接相连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顶点的度：和此顶点相连的边的数目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路径： 串联起两点的边的集合 ，比如，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AEE78-2A4A-154E-AE8B-17441B21FC15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无向图的度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弧相连的两点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为起点的弧的数目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为终点的弧的数目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是邻接点吗？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FDB2B-75AF-E847-995D-12339322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529647"/>
            <a:ext cx="3095253" cy="2574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2F1A-6782-9940-A937-CE72E7FED07C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有向图的度</a:t>
            </a:r>
          </a:p>
        </p:txBody>
      </p:sp>
    </p:spTree>
    <p:extLst>
      <p:ext uri="{BB962C8B-B14F-4D97-AF65-F5344CB8AC3E}">
        <p14:creationId xmlns:p14="http://schemas.microsoft.com/office/powerpoint/2010/main" val="8784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两种图的比较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3597"/>
              </p:ext>
            </p:extLst>
          </p:nvPr>
        </p:nvGraphicFramePr>
        <p:xfrm>
          <a:off x="1766279" y="2472412"/>
          <a:ext cx="9036399" cy="348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0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邻接点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顶点度</a:t>
                      </a:r>
                      <a:r>
                        <a:rPr lang="en-US" altLang="zh-CN" dirty="0"/>
                        <a:t>(v</a:t>
                      </a:r>
                      <a:r>
                        <a:rPr lang="zh-CN" altLang="en-US" dirty="0"/>
                        <a:t>顶点）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186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有边直接相连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和顶点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相关联的边的数目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1631">
                <a:tc>
                  <a:txBody>
                    <a:bodyPr/>
                    <a:lstStyle/>
                    <a:p>
                      <a:r>
                        <a:rPr lang="zh-CN" altLang="en-US" dirty="0"/>
                        <a:t>有向图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有此顶点出发的弧直接相连到的顶点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为起点的弧的数目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入度：以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为终点的弧的数目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55D54-2438-A040-9D07-DAF8853A5DE2}"/>
              </a:ext>
            </a:extLst>
          </p:cNvPr>
          <p:cNvSpPr txBox="1"/>
          <p:nvPr/>
        </p:nvSpPr>
        <p:spPr>
          <a:xfrm>
            <a:off x="297712" y="3742840"/>
            <a:ext cx="893135" cy="128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11200-01A1-8D47-A783-E98FAD47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3" y="1952188"/>
            <a:ext cx="5404583" cy="427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1FFFF-2506-3A4A-B91A-63B41E72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33" y="3714681"/>
            <a:ext cx="5805374" cy="2512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506827" y="1905740"/>
            <a:ext cx="4763386" cy="17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串联起两点的边或弧的有序集合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{(B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D)}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{&lt;B,C&gt;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&lt;C,D&gt;}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连通图的一些概念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在无向图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是连通的。如果对于图中任意两个顶点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都是连通的，则称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是连通图（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Connected Graph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1AACE-C583-5649-A518-1327F08A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2" y="2547754"/>
            <a:ext cx="6149351" cy="2407260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F0D019A2-3721-B64D-B1AE-C7DC963D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489" y="5272458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E6D211E-5E5A-5843-840B-7269513B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211" y="531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扩展：极大，最大的区别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DA486-23EF-4540-8936-90847CC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683446"/>
            <a:ext cx="7923028" cy="4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无向图中的极大连通子图称为连通分量。要求如下：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要是子图；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子图要是连通的；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连通子图含有极大顶点数；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具有极大顶点数的连通子图包含依附于这些顶点的所有边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735D5-CF58-984C-9649-E1B2A01D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8" y="1860234"/>
            <a:ext cx="2880390" cy="2168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A0EEC-A134-EA49-AF3F-C3E06B8F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71" y="4544601"/>
            <a:ext cx="2004680" cy="1436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8F1DA-A165-654A-87DF-81962E06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33" y="4544601"/>
            <a:ext cx="2082639" cy="1436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30BD0-26B2-F345-9B2A-A0C75692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281" y="4028382"/>
            <a:ext cx="2010054" cy="2168148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3A141C87-9AE0-DC40-A6D4-819DF33F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6075365"/>
            <a:ext cx="708837" cy="70883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23630D84-CC03-6C4E-8A80-AB4395A73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4454" y="6075365"/>
            <a:ext cx="708837" cy="708837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12489405-79BA-8A4C-9E1E-DAEC65E9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8489" y="6092636"/>
            <a:ext cx="708837" cy="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550997"/>
            <a:ext cx="8538144" cy="698771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图的一些概念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邻接表和邻接矩阵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 和关键路径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中，如果对于每一对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vi≠vj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是强连通图。有向图中的极大强连通子图称做有向图的强连通分量。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BEA82-FFA2-0049-BC85-CCAAA90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73" y="2128631"/>
            <a:ext cx="3130615" cy="239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6C765E-732F-C546-8C8E-7AB9D587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81" y="4685290"/>
            <a:ext cx="1898812" cy="1833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15422-14DA-BC44-9C30-F76E6483B4F8}"/>
              </a:ext>
            </a:extLst>
          </p:cNvPr>
          <p:cNvSpPr txBox="1"/>
          <p:nvPr/>
        </p:nvSpPr>
        <p:spPr>
          <a:xfrm>
            <a:off x="4103370" y="5487228"/>
            <a:ext cx="44444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请画出上图的极大连通图    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连通图的生成树定义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4" y="2022568"/>
            <a:ext cx="541581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一个连通图的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是一个极小的连通子图，它含有图中全部的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个顶点，但只有足以构成一棵树的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DFC46-735C-5446-8FB3-C5C944A9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32" y="3842480"/>
            <a:ext cx="3135298" cy="2944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3F084-F70F-184B-AA0A-7D29C780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58" y="1724186"/>
            <a:ext cx="2523998" cy="2504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6E1ED-4B9E-0142-949A-8F628B5E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51" y="4484107"/>
            <a:ext cx="2523998" cy="2303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DBA6E3-8D10-A345-B951-32EFC1A8C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07" y="4354729"/>
            <a:ext cx="2523998" cy="2296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A130F9-9BB6-6040-8239-258350D6A158}"/>
              </a:ext>
            </a:extLst>
          </p:cNvPr>
          <p:cNvSpPr txBox="1"/>
          <p:nvPr/>
        </p:nvSpPr>
        <p:spPr>
          <a:xfrm>
            <a:off x="4540955" y="4272646"/>
            <a:ext cx="16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6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1268668" y="1768836"/>
            <a:ext cx="965466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如果一个有向图恰有一个顶点的入度为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，其余顶点的入度均为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，则是一个有向树。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对有向树的理解比较容易，所谓入度为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其实就相当于树中的根结点，其余顶点入度为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就是说树的非根结点的双亲只有一个。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1969B-6C6B-6E4B-9B1F-B01CB5A9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84" y="4308161"/>
            <a:ext cx="6944242" cy="254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1268668" y="4912242"/>
            <a:ext cx="2771704" cy="1135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可以分解为 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两棵有向树</a:t>
            </a:r>
          </a:p>
        </p:txBody>
      </p:sp>
    </p:spTree>
    <p:extLst>
      <p:ext uri="{BB962C8B-B14F-4D97-AF65-F5344CB8AC3E}">
        <p14:creationId xmlns:p14="http://schemas.microsoft.com/office/powerpoint/2010/main" val="39632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3402419" y="2658140"/>
            <a:ext cx="4295553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这么多概念，你是否已经晕了</a:t>
            </a:r>
          </a:p>
        </p:txBody>
      </p:sp>
    </p:spTree>
    <p:extLst>
      <p:ext uri="{BB962C8B-B14F-4D97-AF65-F5344CB8AC3E}">
        <p14:creationId xmlns:p14="http://schemas.microsoft.com/office/powerpoint/2010/main" val="7108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1789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图的抽象结构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FA42F4-B2A0-2E4E-9B34-A90CEB69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4" y="1332141"/>
            <a:ext cx="4045984" cy="3810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25E63-1669-7942-8524-FD397831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24" y="5143088"/>
            <a:ext cx="4066907" cy="16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主要讲以下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种：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邻接矩阵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362627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图的邻接矩阵（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Adjacency Matrix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）存储方式是用两个数组来表示图。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一个一维数组存储图中顶点信息，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一个二维数组（称为邻接矩阵）存储图中的边或弧的信息。</a:t>
            </a: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无向图的邻接矩阵例子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A96C4-9DE6-2547-B6F3-2637C02C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3420758"/>
            <a:ext cx="6680200" cy="32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C147D-87E0-1640-A022-6B86CC865A44}"/>
              </a:ext>
            </a:extLst>
          </p:cNvPr>
          <p:cNvSpPr txBox="1"/>
          <p:nvPr/>
        </p:nvSpPr>
        <p:spPr>
          <a:xfrm>
            <a:off x="7549116" y="5911703"/>
            <a:ext cx="44434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注意，边的二维矩阵是个对称矩阵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如何判断两顶点之间是有边的？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</p:spTree>
    <p:extLst>
      <p:ext uri="{BB962C8B-B14F-4D97-AF65-F5344CB8AC3E}">
        <p14:creationId xmlns:p14="http://schemas.microsoft.com/office/powerpoint/2010/main" val="1456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有向图的邻接矩阵例子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如何判断两顶点之间是有弧的？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68137-87BD-864D-993D-878A8DA7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04" y="3255654"/>
            <a:ext cx="6680200" cy="3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417896"/>
            <a:ext cx="826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由顶点和顶点间边构成的集合，一般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表示图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G=(V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E),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代表顶点集合，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代表图中的边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C8C400-7A85-3741-BF29-66BF46D8F1C8}"/>
              </a:ext>
            </a:extLst>
          </p:cNvPr>
          <p:cNvSpPr/>
          <p:nvPr/>
        </p:nvSpPr>
        <p:spPr>
          <a:xfrm>
            <a:off x="5739393" y="3919727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31F5E-081B-5A4B-A564-4ACDAD96330D}"/>
              </a:ext>
            </a:extLst>
          </p:cNvPr>
          <p:cNvSpPr/>
          <p:nvPr/>
        </p:nvSpPr>
        <p:spPr>
          <a:xfrm>
            <a:off x="4346526" y="4068582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F2C983-2D9E-074A-8FBA-6DC86C7BD245}"/>
              </a:ext>
            </a:extLst>
          </p:cNvPr>
          <p:cNvSpPr/>
          <p:nvPr/>
        </p:nvSpPr>
        <p:spPr>
          <a:xfrm>
            <a:off x="7443094" y="3536954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D5D8CD-7456-BC40-93C0-5042D265EE72}"/>
              </a:ext>
            </a:extLst>
          </p:cNvPr>
          <p:cNvSpPr/>
          <p:nvPr/>
        </p:nvSpPr>
        <p:spPr>
          <a:xfrm>
            <a:off x="5399149" y="5158005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7933A4-658A-F74C-AD7F-53E4404ECBAD}"/>
              </a:ext>
            </a:extLst>
          </p:cNvPr>
          <p:cNvSpPr/>
          <p:nvPr/>
        </p:nvSpPr>
        <p:spPr>
          <a:xfrm>
            <a:off x="4824990" y="5980709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BAE2273-E95C-9B45-88BE-7CD08D69EA76}"/>
              </a:ext>
            </a:extLst>
          </p:cNvPr>
          <p:cNvSpPr/>
          <p:nvPr/>
        </p:nvSpPr>
        <p:spPr>
          <a:xfrm>
            <a:off x="6521608" y="6198676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B3D4B7-E963-AC48-9192-DC019EB5F516}"/>
              </a:ext>
            </a:extLst>
          </p:cNvPr>
          <p:cNvSpPr/>
          <p:nvPr/>
        </p:nvSpPr>
        <p:spPr>
          <a:xfrm>
            <a:off x="7033414" y="5050323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6EFAB00-1623-9841-98FA-619F30EA9447}"/>
              </a:ext>
            </a:extLst>
          </p:cNvPr>
          <p:cNvCxnSpPr>
            <a:stCxn id="11" idx="6"/>
            <a:endCxn id="10" idx="2"/>
          </p:cNvCxnSpPr>
          <p:nvPr/>
        </p:nvCxnSpPr>
        <p:spPr>
          <a:xfrm flipV="1">
            <a:off x="4878154" y="4185541"/>
            <a:ext cx="861239" cy="14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03F53F-4A3F-E040-9628-946EF4BCDF49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271021" y="3990727"/>
            <a:ext cx="1249928" cy="1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A6A566C-ABF3-0642-B667-62964BF498A1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7299228" y="4068582"/>
            <a:ext cx="409680" cy="98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C0E20C1-4443-E140-A291-D9C9F4B9ABAC}"/>
              </a:ext>
            </a:extLst>
          </p:cNvPr>
          <p:cNvCxnSpPr>
            <a:stCxn id="11" idx="5"/>
          </p:cNvCxnSpPr>
          <p:nvPr/>
        </p:nvCxnSpPr>
        <p:spPr>
          <a:xfrm>
            <a:off x="4800299" y="4522355"/>
            <a:ext cx="864664" cy="79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2F2AF3B-F1A4-1A4B-A094-2781D926F563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 flipH="1">
            <a:off x="5664963" y="4451355"/>
            <a:ext cx="340244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9CF08A1-D7D1-FF40-A5B5-C2FDB1C2FB90}"/>
              </a:ext>
            </a:extLst>
          </p:cNvPr>
          <p:cNvCxnSpPr>
            <a:stCxn id="10" idx="4"/>
            <a:endCxn id="16" idx="1"/>
          </p:cNvCxnSpPr>
          <p:nvPr/>
        </p:nvCxnSpPr>
        <p:spPr>
          <a:xfrm>
            <a:off x="6005207" y="4451355"/>
            <a:ext cx="1106062" cy="6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634919B-D387-9943-BFD5-62AAF76F8707}"/>
              </a:ext>
            </a:extLst>
          </p:cNvPr>
          <p:cNvCxnSpPr>
            <a:stCxn id="13" idx="6"/>
          </p:cNvCxnSpPr>
          <p:nvPr/>
        </p:nvCxnSpPr>
        <p:spPr>
          <a:xfrm flipV="1">
            <a:off x="5930777" y="5199178"/>
            <a:ext cx="1102637" cy="22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DE94ECE-C849-BA44-AB05-36DF0123CBF2}"/>
              </a:ext>
            </a:extLst>
          </p:cNvPr>
          <p:cNvCxnSpPr>
            <a:stCxn id="11" idx="4"/>
            <a:endCxn id="14" idx="1"/>
          </p:cNvCxnSpPr>
          <p:nvPr/>
        </p:nvCxnSpPr>
        <p:spPr>
          <a:xfrm>
            <a:off x="4612340" y="4600210"/>
            <a:ext cx="290505" cy="14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FA6EB26-A9F8-D145-A5FB-A4761AC59BB0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5356618" y="6246523"/>
            <a:ext cx="1164990" cy="2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1A165D-6E41-FB48-A18B-1E7EC7E16706}"/>
              </a:ext>
            </a:extLst>
          </p:cNvPr>
          <p:cNvCxnSpPr>
            <a:stCxn id="16" idx="4"/>
            <a:endCxn id="15" idx="7"/>
          </p:cNvCxnSpPr>
          <p:nvPr/>
        </p:nvCxnSpPr>
        <p:spPr>
          <a:xfrm flipH="1">
            <a:off x="6975381" y="5581951"/>
            <a:ext cx="323847" cy="69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888FBE8-C817-8449-8B85-A66557A4EB7D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5852922" y="5611778"/>
            <a:ext cx="746541" cy="66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带权重的邻接矩阵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1E8C5-2090-9246-8C1A-90E7F774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" y="2836555"/>
            <a:ext cx="6845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045F4-DF3E-C842-BA2C-612C561073C3}"/>
              </a:ext>
            </a:extLst>
          </p:cNvPr>
          <p:cNvSpPr txBox="1"/>
          <p:nvPr/>
        </p:nvSpPr>
        <p:spPr>
          <a:xfrm>
            <a:off x="8059478" y="3186082"/>
            <a:ext cx="382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∞表示不可直接到达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因为权重可以为负值，所以不能用负数来代表“不可达”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Integer.MAX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个字节整数的最大值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创建邻接矩阵示例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3B494-D97C-2A47-97DB-08EBAD9A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0" y="2606009"/>
            <a:ext cx="27940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0E11D-1CDC-E94A-BBBC-1561855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516319"/>
            <a:ext cx="4236924" cy="5341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3BCE3-97FD-644E-954A-CC1641545C23}"/>
              </a:ext>
            </a:extLst>
          </p:cNvPr>
          <p:cNvSpPr txBox="1"/>
          <p:nvPr/>
        </p:nvSpPr>
        <p:spPr>
          <a:xfrm>
            <a:off x="9696893" y="3997842"/>
            <a:ext cx="223283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时间复杂度为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2400" baseline="30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8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邻接矩阵的一些问题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524981" y="2019066"/>
            <a:ext cx="9873121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假如这个矩阵是个稀疏矩阵，空间浪费很大。这是顺序存储，预先分配空间这个特点必有的缺陷。所以，要不试试链式存储？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47B5D-2C33-4D43-8EC3-F7ABC084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52" y="3327886"/>
            <a:ext cx="654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397390" y="2023698"/>
            <a:ext cx="9873121" cy="454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顶点用一个一维数组存储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，当然，顶点也可以用单链表来存储，不过数组可以较容易地读取顶点信息，更加方便。另外，对于顶点数组中，每个数据元素还需要存储指向第一个邻接点的指针，以便于查找该顶点的边信息。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每个顶点</a:t>
            </a:r>
            <a:r>
              <a:rPr kumimoji="1"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的所有邻接点构成一个线性表，由于邻接点的个数不定，所以用单链表存储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，无向图称为顶点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的边表，有向图则称为顶点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作为弧尾的出边表。</a:t>
            </a:r>
          </a:p>
        </p:txBody>
      </p:sp>
    </p:spTree>
    <p:extLst>
      <p:ext uri="{BB962C8B-B14F-4D97-AF65-F5344CB8AC3E}">
        <p14:creationId xmlns:p14="http://schemas.microsoft.com/office/powerpoint/2010/main" val="2203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无向图邻接表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D41-AD1D-2E4B-A157-B85F3C9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36" y="2315534"/>
            <a:ext cx="9808328" cy="3213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C7D2C8-5472-354C-AB3D-5AA5B61189C4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1CB57-1663-D44F-821C-969DCF49F328}"/>
              </a:ext>
            </a:extLst>
          </p:cNvPr>
          <p:cNvSpPr txBox="1"/>
          <p:nvPr/>
        </p:nvSpPr>
        <p:spPr>
          <a:xfrm>
            <a:off x="6556747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27A260-A7CE-2A47-B0E6-B5AB25EE1434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4C4F0-7047-9A4F-AD84-7EA17EFF0007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6129A5-AD19-A142-809B-24E7E3784C00}"/>
              </a:ext>
            </a:extLst>
          </p:cNvPr>
          <p:cNvCxnSpPr>
            <a:stCxn id="13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FA42A-E6B5-8642-8DBE-B6B4F7447D51}"/>
              </a:ext>
            </a:extLst>
          </p:cNvPr>
          <p:cNvSpPr txBox="1"/>
          <p:nvPr/>
        </p:nvSpPr>
        <p:spPr>
          <a:xfrm>
            <a:off x="820833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72698-0F96-1544-AC83-D358EE6DB738}"/>
              </a:ext>
            </a:extLst>
          </p:cNvPr>
          <p:cNvCxnSpPr>
            <a:stCxn id="16" idx="2"/>
          </p:cNvCxnSpPr>
          <p:nvPr/>
        </p:nvCxnSpPr>
        <p:spPr>
          <a:xfrm flipH="1">
            <a:off x="8527312" y="2235586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B389EE5-4899-5C46-9C98-26E5236C8182}"/>
              </a:ext>
            </a:extLst>
          </p:cNvPr>
          <p:cNvSpPr/>
          <p:nvPr/>
        </p:nvSpPr>
        <p:spPr>
          <a:xfrm>
            <a:off x="6096000" y="2585086"/>
            <a:ext cx="4579088" cy="1091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2E66C92-C20A-B049-BCC7-9BC4913717A0}"/>
              </a:ext>
            </a:extLst>
          </p:cNvPr>
          <p:cNvCxnSpPr>
            <a:stCxn id="6" idx="0"/>
          </p:cNvCxnSpPr>
          <p:nvPr/>
        </p:nvCxnSpPr>
        <p:spPr>
          <a:xfrm flipV="1">
            <a:off x="7035212" y="3676354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23547D1-BADA-FB4A-94A0-F44336DCFEC7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8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20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有向图邻接表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C7DEFC-F275-B547-9DB8-A258CE9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2086222"/>
            <a:ext cx="9044100" cy="33587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4CCC7A1-9ED3-AB47-B09E-F5D639C744DF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A78467-8CD1-A541-BE79-175D2A816062}"/>
              </a:ext>
            </a:extLst>
          </p:cNvPr>
          <p:cNvSpPr txBox="1"/>
          <p:nvPr/>
        </p:nvSpPr>
        <p:spPr>
          <a:xfrm>
            <a:off x="5911699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392E6A-D0F1-B84E-91E0-636872F71F8D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82111-F9EC-F14A-93FD-0E3807BBACEE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61685A8-1CF9-EE42-B21B-7A5C8622F42F}"/>
              </a:ext>
            </a:extLst>
          </p:cNvPr>
          <p:cNvCxnSpPr>
            <a:stCxn id="25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9C01EA-0F7C-6348-8423-80D2419EBC22}"/>
              </a:ext>
            </a:extLst>
          </p:cNvPr>
          <p:cNvSpPr txBox="1"/>
          <p:nvPr/>
        </p:nvSpPr>
        <p:spPr>
          <a:xfrm>
            <a:off x="7191152" y="1567346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BA97AA0-7827-CA44-B360-078307E847A1}"/>
              </a:ext>
            </a:extLst>
          </p:cNvPr>
          <p:cNvCxnSpPr>
            <a:stCxn id="27" idx="2"/>
          </p:cNvCxnSpPr>
          <p:nvPr/>
        </p:nvCxnSpPr>
        <p:spPr>
          <a:xfrm flipH="1">
            <a:off x="7510129" y="2213677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3F4E3B8-F9D9-2641-B247-1E24FEEF99D5}"/>
              </a:ext>
            </a:extLst>
          </p:cNvPr>
          <p:cNvSpPr/>
          <p:nvPr/>
        </p:nvSpPr>
        <p:spPr>
          <a:xfrm>
            <a:off x="6096000" y="2585086"/>
            <a:ext cx="2055960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63BDD1-B958-C94A-B52F-FC909912CB17}"/>
              </a:ext>
            </a:extLst>
          </p:cNvPr>
          <p:cNvCxnSpPr>
            <a:cxnSpLocks/>
          </p:cNvCxnSpPr>
          <p:nvPr/>
        </p:nvCxnSpPr>
        <p:spPr>
          <a:xfrm flipV="1">
            <a:off x="6200056" y="3620485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58F86E6-0C54-A74F-99BD-708D25F2AFA6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4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带权重的图邻接表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D9441-39BD-A849-8ECB-96624056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4" y="2368253"/>
            <a:ext cx="6561129" cy="2436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11E2D-6B7D-1A4D-BF66-39810D88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19" y="2368253"/>
            <a:ext cx="4737100" cy="30099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DD8EE8-018D-9142-A6B7-8E4DD93836F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7308" y="4804881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98BB214-77EC-FB4D-8521-C2100811E08E}"/>
              </a:ext>
            </a:extLst>
          </p:cNvPr>
          <p:cNvCxnSpPr/>
          <p:nvPr/>
        </p:nvCxnSpPr>
        <p:spPr>
          <a:xfrm flipV="1">
            <a:off x="5226579" y="4804880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3E839-AD49-F149-A072-3E26E3D41FF7}"/>
              </a:ext>
            </a:extLst>
          </p:cNvPr>
          <p:cNvSpPr txBox="1"/>
          <p:nvPr/>
        </p:nvSpPr>
        <p:spPr>
          <a:xfrm>
            <a:off x="8016949" y="5684156"/>
            <a:ext cx="32748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逆邻接表方便计算顶点的入度</a:t>
            </a:r>
          </a:p>
        </p:txBody>
      </p:sp>
    </p:spTree>
    <p:extLst>
      <p:ext uri="{BB962C8B-B14F-4D97-AF65-F5344CB8AC3E}">
        <p14:creationId xmlns:p14="http://schemas.microsoft.com/office/powerpoint/2010/main" val="153812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带权重图的邻接表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3C9F3-D777-4A42-B4F8-1FECB5C5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2112273"/>
            <a:ext cx="9949808" cy="36657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A2AB235-B173-524C-8F42-DBC31055AF20}"/>
              </a:ext>
            </a:extLst>
          </p:cNvPr>
          <p:cNvSpPr txBox="1"/>
          <p:nvPr/>
        </p:nvSpPr>
        <p:spPr>
          <a:xfrm>
            <a:off x="7580849" y="1612485"/>
            <a:ext cx="34758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权重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</a:t>
            </a:r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</a:rPr>
              <a:t>部分组成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536F96-11E6-2941-A580-2AC2B1B93F2F}"/>
              </a:ext>
            </a:extLst>
          </p:cNvPr>
          <p:cNvCxnSpPr>
            <a:cxnSpLocks/>
          </p:cNvCxnSpPr>
          <p:nvPr/>
        </p:nvCxnSpPr>
        <p:spPr>
          <a:xfrm flipH="1">
            <a:off x="7653106" y="2112273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93063A41-C09E-FC46-B49B-B89D9F723395}"/>
              </a:ext>
            </a:extLst>
          </p:cNvPr>
          <p:cNvSpPr/>
          <p:nvPr/>
        </p:nvSpPr>
        <p:spPr>
          <a:xfrm>
            <a:off x="6096000" y="2585086"/>
            <a:ext cx="2190304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0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360428"/>
            <a:ext cx="847188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请参照二叉树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先序遍历理解深度遍历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层次遍历理解广度优先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0C3FD-70E4-9942-BA49-BE2DB4EE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7" y="1802218"/>
            <a:ext cx="6756400" cy="45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F2D2A-FCE7-7A43-9548-D2E15525A52B}"/>
              </a:ext>
            </a:extLst>
          </p:cNvPr>
          <p:cNvSpPr txBox="1"/>
          <p:nvPr/>
        </p:nvSpPr>
        <p:spPr>
          <a:xfrm>
            <a:off x="7464056" y="3429000"/>
            <a:ext cx="4115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右图即一种深度遍历的方式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B-&gt;C-&gt;D-&gt;E-&gt;F-&gt;G-&gt;H-&gt;I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-&gt;F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树的先序遍历，有没有。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先序可以用栈来实现。</a:t>
            </a: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02673"/>
            <a:ext cx="91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图的不同之处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618509"/>
            <a:ext cx="102355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单链表实现的 线性表，树等数据结构中，我们称数据元素为结点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(Node)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，在图中称为顶点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(Vertex)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图中不允许没有顶点，但线性表，树等可以是空的。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图中任意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个结点都可能存在“关系”，这个关系用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顶点间的连线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6BFC5-E08E-CC4E-AAE9-7AA5861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5" y="2844209"/>
            <a:ext cx="35687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D4C3F-9E2C-144F-82BB-042365E8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3" y="2417526"/>
            <a:ext cx="4584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861473"/>
            <a:ext cx="847188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 和树的 先序遍历类似，用栈实现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广度优先和树的层次遍历类似，用队列实现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它们是面试求职最常被考得的知识点之一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3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743641" y="1743085"/>
            <a:ext cx="1070471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对于深度和广度而言，已经不是简单的算法实现问题，完全可以上升到方法论的角度：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你求学可以博览群书、不求甚解（广度），也可以深钻细研、鞭辟入里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你旅游是走马观花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            还是深度体验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你交友是四海之内皆兄弟（广度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还是人生得一知己足矣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其实都无对错之分，深度和广度是既矛盾又统一的两个方面，偏颇都不可取，望同学们自己慢慢体会</a:t>
            </a:r>
          </a:p>
        </p:txBody>
      </p:sp>
    </p:spTree>
    <p:extLst>
      <p:ext uri="{BB962C8B-B14F-4D97-AF65-F5344CB8AC3E}">
        <p14:creationId xmlns:p14="http://schemas.microsoft.com/office/powerpoint/2010/main" val="4229066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F8727-2165-FD40-B4D8-044B531C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96" y="1549217"/>
            <a:ext cx="7552808" cy="5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1928846" y="3429000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临安校区有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栋楼，需要搭建校园网，让每一幢楼之间都可以通过网线连接起来，但网线总长度尽量短，请问怎么布线给学校省钱？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021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2054352" y="1998921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先把学校的每栋楼简化为顶点，边长的权重为每栋楼之间距离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米为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。于是一个铺网线的问题就简化为一个图的算法问题。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710E0C-5E36-E947-A66B-13A27BE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09" y="3108498"/>
            <a:ext cx="3975474" cy="3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3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你想选哪种方案？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568A9-CC0E-2344-9E14-B23A30A1FBDF}"/>
              </a:ext>
            </a:extLst>
          </p:cNvPr>
          <p:cNvSpPr txBox="1"/>
          <p:nvPr/>
        </p:nvSpPr>
        <p:spPr>
          <a:xfrm>
            <a:off x="3850856" y="6139780"/>
            <a:ext cx="4614239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黑色加粗的线连接起所有的顶点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59A8FB-E5B7-0543-B683-F9BE5498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" y="2195232"/>
            <a:ext cx="327660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15EB80-957E-A743-8FB9-34D964FE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2" y="5260597"/>
            <a:ext cx="2451100" cy="571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5F5469-2233-FA4C-A545-6844E0814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2082800"/>
            <a:ext cx="3238500" cy="2692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274B4E-3208-C542-85C6-B06D46E41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86" y="5260597"/>
            <a:ext cx="24257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3E0945-AAA7-D640-812C-592FE9B1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095" y="2082800"/>
            <a:ext cx="3175000" cy="2692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AD3DC1-CAD2-B142-A590-33E78938B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05" y="5171740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606043" y="2563906"/>
            <a:ext cx="656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我们在讲图的定义和术语时，曾经提到过，一个连通图的生成树是一个极小的连通子图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，它要满足：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含有图中全部的顶点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每点之间都有路径可到达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显然上面的三个方案都是原图的生成树。那么我们把构造连通网的最小代价生成树称为最小生成树（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Minimum Cost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SpanningTree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A12E73-A50A-2448-AC21-1847C6F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3" y="2674462"/>
            <a:ext cx="3175000" cy="269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F8FFB-54D9-0944-A453-9A66F013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673" y="5763402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7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如何寻找最小生成树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3291506" y="2584474"/>
            <a:ext cx="603929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种算法可以获取最小生成树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以点寻找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以边寻找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输入：一个加权连通图，其中顶点集合为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初始化：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{x}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中的任一节点（起始点），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{},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为空；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重复下列操作，直到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中选取权值最小的边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中的元素，而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不在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集合当中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（如果存在有多条满足前述条件即具有相同权值的边，则可任意选取其中之一）；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输出：使用集合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来描述所得到的最小生成树。</a:t>
            </a:r>
          </a:p>
        </p:txBody>
      </p:sp>
    </p:spTree>
    <p:extLst>
      <p:ext uri="{BB962C8B-B14F-4D97-AF65-F5344CB8AC3E}">
        <p14:creationId xmlns:p14="http://schemas.microsoft.com/office/powerpoint/2010/main" val="375067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无向边和无向图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84738" y="2560467"/>
            <a:ext cx="434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之间的边没有方向，则称这条边为无向边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：如果任意两个顶点之间的边都是无向边，则这个图为无象图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67C5D-B3D9-F648-805D-C4347A6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6" y="2043729"/>
            <a:ext cx="4844902" cy="38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ED44D-8D6C-C24A-8A63-5CB003FA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277035"/>
            <a:ext cx="2570331" cy="2136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8B15A-2594-8540-9ABC-97019E0C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03" y="2260893"/>
            <a:ext cx="2570331" cy="215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BC6F73-510B-F540-A33C-5B6D48161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9" y="2251594"/>
            <a:ext cx="2679761" cy="2153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C7E443-A4E3-284D-95FE-30DEAF712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171" y="2251594"/>
            <a:ext cx="2404723" cy="2100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B920B-12CA-924E-A7E4-DF99B32D2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28" y="4543265"/>
            <a:ext cx="2570331" cy="2124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01995-61B4-9741-ADF8-2FD4E05CE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803" y="4510324"/>
            <a:ext cx="2570330" cy="2277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00765-D7E0-EA46-97E0-C3B98D42A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676" y="4510325"/>
            <a:ext cx="2492033" cy="22588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4498F9-603D-054D-9D7C-EA4B21AAD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8252" y="4506480"/>
            <a:ext cx="2492033" cy="226270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055C323A-1A6C-0B4C-915C-66DD6C07DCB6}"/>
              </a:ext>
            </a:extLst>
          </p:cNvPr>
          <p:cNvSpPr/>
          <p:nvPr/>
        </p:nvSpPr>
        <p:spPr>
          <a:xfrm>
            <a:off x="1362635" y="247425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ACF2-D96E-AA42-9AEF-0EF8F46B1B7E}"/>
              </a:ext>
            </a:extLst>
          </p:cNvPr>
          <p:cNvSpPr/>
          <p:nvPr/>
        </p:nvSpPr>
        <p:spPr>
          <a:xfrm>
            <a:off x="10664186" y="6007860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3B2DF3F-49BA-7548-9E21-24933DC6F32D}"/>
              </a:ext>
            </a:extLst>
          </p:cNvPr>
          <p:cNvSpPr/>
          <p:nvPr/>
        </p:nvSpPr>
        <p:spPr>
          <a:xfrm>
            <a:off x="8239632" y="582856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7CEB0A9-0845-9741-97E7-24A28A681E3B}"/>
              </a:ext>
            </a:extLst>
          </p:cNvPr>
          <p:cNvSpPr/>
          <p:nvPr/>
        </p:nvSpPr>
        <p:spPr>
          <a:xfrm>
            <a:off x="6911035" y="2969557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2974C3-BDAD-164D-9653-B6D236F2C664}"/>
              </a:ext>
            </a:extLst>
          </p:cNvPr>
          <p:cNvSpPr/>
          <p:nvPr/>
        </p:nvSpPr>
        <p:spPr>
          <a:xfrm>
            <a:off x="4983967" y="546997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9206FE-7CD1-E041-AA99-5BD6A3D3048E}"/>
              </a:ext>
            </a:extLst>
          </p:cNvPr>
          <p:cNvSpPr/>
          <p:nvPr/>
        </p:nvSpPr>
        <p:spPr>
          <a:xfrm>
            <a:off x="9503154" y="330184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C54B1A-AF58-C749-8DFF-D9173C05E65B}"/>
              </a:ext>
            </a:extLst>
          </p:cNvPr>
          <p:cNvSpPr/>
          <p:nvPr/>
        </p:nvSpPr>
        <p:spPr>
          <a:xfrm>
            <a:off x="4983968" y="249188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382006-CA20-BB45-A558-8B1F1B7C8DCF}"/>
              </a:ext>
            </a:extLst>
          </p:cNvPr>
          <p:cNvSpPr/>
          <p:nvPr/>
        </p:nvSpPr>
        <p:spPr>
          <a:xfrm>
            <a:off x="1362634" y="502527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1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48517" y="625887"/>
            <a:ext cx="929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普里姆算法正确性证明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反证法：假设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生成的不是最小生成树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生成的树为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假设存在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)&lt;cost(G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  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不属于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中可得一个环，且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不是该环的最长边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这是因为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每次生成最短边矛盾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故假设不成立，命题得证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903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824801" y="2026024"/>
            <a:ext cx="1063209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N=(V,{E})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是连通网，则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令最小生成树的初始状态为只有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个顶点而无边的非连通图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T={V,{}}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，图中每个顶点自成一个连通分量。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中选择代价最小的边，若该边依附的顶点落在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中不同的连通分量上，则将此边加入到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中，否则舍去此边而选择下一条代价最小的边。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循环第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步，直至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中所有顶点都在同一连通分量上。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B9AA5-2286-DB46-B9C2-086D42C3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7" y="2030538"/>
            <a:ext cx="2902931" cy="2328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E50A1E-1553-8E44-978B-3348CCA74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38" y="2123744"/>
            <a:ext cx="2600139" cy="2270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8C2D-C32A-DB45-9BC9-CEE3D7D56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561" y="2123744"/>
            <a:ext cx="2600139" cy="2156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6232-C16A-5F41-A477-108901818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0" y="2059371"/>
            <a:ext cx="2617433" cy="2270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AE21DE-DFBA-CE46-8AB1-F6D94831F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74" y="4451953"/>
            <a:ext cx="2567575" cy="2215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C8DB70-77C9-EF40-BFC6-E19652DC3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8836" y="4387581"/>
            <a:ext cx="2683909" cy="2344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CEECB-4982-D441-9E73-5BBB51E40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561" y="4387580"/>
            <a:ext cx="2762547" cy="234431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0F5D91C-5336-3542-96A4-66F0B3E0AE7D}"/>
              </a:ext>
            </a:extLst>
          </p:cNvPr>
          <p:cNvSpPr/>
          <p:nvPr/>
        </p:nvSpPr>
        <p:spPr>
          <a:xfrm>
            <a:off x="2456329" y="3429000"/>
            <a:ext cx="358589" cy="67683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9F054C0-013D-BA4F-BA93-FB518B930643}"/>
              </a:ext>
            </a:extLst>
          </p:cNvPr>
          <p:cNvSpPr/>
          <p:nvPr/>
        </p:nvSpPr>
        <p:spPr>
          <a:xfrm>
            <a:off x="3628836" y="3194642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BBB55A-39BD-0C42-9BD6-FAFE1DFA254C}"/>
              </a:ext>
            </a:extLst>
          </p:cNvPr>
          <p:cNvSpPr/>
          <p:nvPr/>
        </p:nvSpPr>
        <p:spPr>
          <a:xfrm>
            <a:off x="6903529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B057A4-FEA4-D441-8CE4-3C94720C2755}"/>
              </a:ext>
            </a:extLst>
          </p:cNvPr>
          <p:cNvSpPr/>
          <p:nvPr/>
        </p:nvSpPr>
        <p:spPr>
          <a:xfrm>
            <a:off x="10630876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EDDE6C-FEB1-294E-B7D0-8EB794CAB652}"/>
              </a:ext>
            </a:extLst>
          </p:cNvPr>
          <p:cNvSpPr/>
          <p:nvPr/>
        </p:nvSpPr>
        <p:spPr>
          <a:xfrm>
            <a:off x="7109631" y="4854786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9C836-1B88-1B4E-BD0D-99C039D739BE}"/>
              </a:ext>
            </a:extLst>
          </p:cNvPr>
          <p:cNvSpPr/>
          <p:nvPr/>
        </p:nvSpPr>
        <p:spPr>
          <a:xfrm>
            <a:off x="4903507" y="592623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440521-2B19-FA46-9A58-0C102DCEDF5F}"/>
              </a:ext>
            </a:extLst>
          </p:cNvPr>
          <p:cNvSpPr/>
          <p:nvPr/>
        </p:nvSpPr>
        <p:spPr>
          <a:xfrm>
            <a:off x="709270" y="513265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62DAB7-49AC-6C4F-8BC4-5AAFD94C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966" y="4375085"/>
            <a:ext cx="2762546" cy="2292438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586578A-277F-D140-8C8F-F24EC3099A62}"/>
              </a:ext>
            </a:extLst>
          </p:cNvPr>
          <p:cNvSpPr/>
          <p:nvPr/>
        </p:nvSpPr>
        <p:spPr>
          <a:xfrm>
            <a:off x="10793506" y="5281885"/>
            <a:ext cx="537882" cy="6443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4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E25C43-8AF6-1C42-9957-3D7ECEDC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94" y="1549217"/>
            <a:ext cx="637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6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878540"/>
            <a:ext cx="879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的共同点和区别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A3EA7-DD37-3747-B6C9-B5CE1E38A005}"/>
              </a:ext>
            </a:extLst>
          </p:cNvPr>
          <p:cNvSpPr txBox="1"/>
          <p:nvPr/>
        </p:nvSpPr>
        <p:spPr>
          <a:xfrm>
            <a:off x="2653553" y="2599765"/>
            <a:ext cx="6866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：不断寻找下一个点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这个点不在已找到点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简称旧点集合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旧点和新点之间的边长最短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：不断寻找下一条边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这个边的两个顶点处于不同连通分量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即当下彼此是分割开的，一旦选择了这条边，就连接了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个部分，缩小了分散的程度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边长要最短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E5F385-4C08-A34D-9B14-83CA2597E2BB}"/>
              </a:ext>
            </a:extLst>
          </p:cNvPr>
          <p:cNvSpPr txBox="1"/>
          <p:nvPr/>
        </p:nvSpPr>
        <p:spPr>
          <a:xfrm>
            <a:off x="3101788" y="6075316"/>
            <a:ext cx="5450541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殊路同归：最后找的的结果是一致的</a:t>
            </a:r>
          </a:p>
        </p:txBody>
      </p:sp>
    </p:spTree>
    <p:extLst>
      <p:ext uri="{BB962C8B-B14F-4D97-AF65-F5344CB8AC3E}">
        <p14:creationId xmlns:p14="http://schemas.microsoft.com/office/powerpoint/2010/main" val="242934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5E60B-73DE-CB49-A6C4-079E90CAF279}"/>
              </a:ext>
            </a:extLst>
          </p:cNvPr>
          <p:cNvSpPr/>
          <p:nvPr/>
        </p:nvSpPr>
        <p:spPr>
          <a:xfrm>
            <a:off x="1" y="2653553"/>
            <a:ext cx="2510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最短路径：假设同学们做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号线到达绿汀站，如何选择一条最快的地铁转乘路线到达火车东站？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B44A7E-662D-6745-97A4-09F2FFD92D2C}"/>
              </a:ext>
            </a:extLst>
          </p:cNvPr>
          <p:cNvSpPr txBox="1"/>
          <p:nvPr/>
        </p:nvSpPr>
        <p:spPr>
          <a:xfrm>
            <a:off x="1165414" y="1561637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起点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F891E0-37C2-2D4E-8C42-8F44CA83FB46}"/>
              </a:ext>
            </a:extLst>
          </p:cNvPr>
          <p:cNvSpPr txBox="1"/>
          <p:nvPr/>
        </p:nvSpPr>
        <p:spPr>
          <a:xfrm>
            <a:off x="10506633" y="180526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终点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94554F-F50A-D745-A58A-F28942F8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67" y="829543"/>
            <a:ext cx="9031573" cy="5174923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52832EF4-BB8F-E343-80C3-D84629424F2E}"/>
              </a:ext>
            </a:extLst>
          </p:cNvPr>
          <p:cNvSpPr/>
          <p:nvPr/>
        </p:nvSpPr>
        <p:spPr>
          <a:xfrm>
            <a:off x="2968981" y="3155576"/>
            <a:ext cx="993419" cy="9502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C87E30D-69E1-2040-A35B-33164609AEAD}"/>
              </a:ext>
            </a:extLst>
          </p:cNvPr>
          <p:cNvCxnSpPr>
            <a:cxnSpLocks/>
          </p:cNvCxnSpPr>
          <p:nvPr/>
        </p:nvCxnSpPr>
        <p:spPr>
          <a:xfrm>
            <a:off x="2205320" y="1930969"/>
            <a:ext cx="986115" cy="14092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0ADD8947-97F5-7140-83C0-5D036638B684}"/>
              </a:ext>
            </a:extLst>
          </p:cNvPr>
          <p:cNvSpPr/>
          <p:nvPr/>
        </p:nvSpPr>
        <p:spPr>
          <a:xfrm>
            <a:off x="9863107" y="2466527"/>
            <a:ext cx="1045277" cy="10452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D89241E-68FA-F84A-9C30-635B1B1065C1}"/>
              </a:ext>
            </a:extLst>
          </p:cNvPr>
          <p:cNvCxnSpPr>
            <a:stCxn id="10" idx="2"/>
          </p:cNvCxnSpPr>
          <p:nvPr/>
        </p:nvCxnSpPr>
        <p:spPr>
          <a:xfrm flipH="1">
            <a:off x="10506633" y="549858"/>
            <a:ext cx="519953" cy="19166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6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7197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两点间最短路径有两种类型：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考虑两点的距离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，最终边的权重之和最小为最短路径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不考虑两点的距离，只考虑经过的边数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210528" y="1807095"/>
            <a:ext cx="80832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把地铁图简化，每个顶点代表一个地铁站，顶点之间代表需要的时间。一个具体问题，就这样抽象成一个图的问题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3626B-3B5B-2645-9F23-16BE7314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200027"/>
            <a:ext cx="6451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初始时，</a:t>
            </a:r>
            <a:r>
              <a:rPr lang="en-US" altLang="zh-CN" dirty="0"/>
              <a:t>S</a:t>
            </a:r>
            <a:r>
              <a:rPr lang="zh-CN" altLang="en-US" dirty="0"/>
              <a:t>只包含起点</a:t>
            </a:r>
            <a:r>
              <a:rPr lang="en-US" altLang="zh-CN" dirty="0"/>
              <a:t>s</a:t>
            </a:r>
            <a:r>
              <a:rPr lang="zh-CN" altLang="en-US" dirty="0"/>
              <a:t>；</a:t>
            </a:r>
            <a:r>
              <a:rPr lang="en-US" altLang="zh-CN" dirty="0"/>
              <a:t>U</a:t>
            </a:r>
            <a:r>
              <a:rPr lang="zh-CN" altLang="en-US" dirty="0"/>
              <a:t>包含除</a:t>
            </a:r>
            <a:r>
              <a:rPr lang="en-US" altLang="zh-CN" dirty="0"/>
              <a:t>s</a:t>
            </a:r>
            <a:r>
              <a:rPr lang="zh-CN" altLang="en-US" dirty="0"/>
              <a:t>外的其他顶点，且</a:t>
            </a:r>
            <a:r>
              <a:rPr lang="en-US" altLang="zh-CN" dirty="0"/>
              <a:t>U</a:t>
            </a:r>
            <a:r>
              <a:rPr lang="zh-CN" altLang="en-US" dirty="0"/>
              <a:t>中顶点的距离为”起点</a:t>
            </a:r>
            <a:r>
              <a:rPr lang="en-US" altLang="zh-CN" dirty="0"/>
              <a:t>s</a:t>
            </a:r>
            <a:r>
              <a:rPr lang="zh-CN" altLang="en-US" dirty="0"/>
              <a:t>到该顶点的距离”</a:t>
            </a:r>
            <a:r>
              <a:rPr lang="en-US" altLang="zh-CN" dirty="0"/>
              <a:t>[</a:t>
            </a:r>
            <a:r>
              <a:rPr lang="zh-CN" altLang="en-US" dirty="0"/>
              <a:t>例如，</a:t>
            </a:r>
            <a:r>
              <a:rPr lang="en-US" altLang="zh-CN" dirty="0"/>
              <a:t>U</a:t>
            </a:r>
            <a:r>
              <a:rPr lang="zh-CN" altLang="en-US" dirty="0"/>
              <a:t>中顶点</a:t>
            </a:r>
            <a:r>
              <a:rPr lang="en-US" altLang="zh-CN" dirty="0"/>
              <a:t>v</a:t>
            </a:r>
            <a:r>
              <a:rPr lang="zh-CN" altLang="en-US" dirty="0"/>
              <a:t>的距离为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的长度，然后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不相邻，则</a:t>
            </a:r>
            <a:r>
              <a:rPr lang="en-US" altLang="zh-CN" dirty="0"/>
              <a:t>v</a:t>
            </a:r>
            <a:r>
              <a:rPr lang="zh-CN" altLang="en-US" dirty="0"/>
              <a:t>的距离为∞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从</a:t>
            </a:r>
            <a:r>
              <a:rPr lang="en-US" altLang="zh-CN" dirty="0"/>
              <a:t>U</a:t>
            </a:r>
            <a:r>
              <a:rPr lang="zh-CN" altLang="en-US" dirty="0"/>
              <a:t>中选出”距离最短的顶点</a:t>
            </a:r>
            <a:r>
              <a:rPr lang="en-US" altLang="zh-CN" dirty="0"/>
              <a:t>k”</a:t>
            </a:r>
            <a:r>
              <a:rPr lang="zh-CN" altLang="en-US" dirty="0"/>
              <a:t>，并将顶点</a:t>
            </a:r>
            <a:r>
              <a:rPr lang="en-US" altLang="zh-CN" dirty="0"/>
              <a:t>k</a:t>
            </a:r>
            <a:r>
              <a:rPr lang="zh-CN" altLang="en-US" dirty="0"/>
              <a:t>加入到</a:t>
            </a:r>
            <a:r>
              <a:rPr lang="en-US" altLang="zh-CN" dirty="0"/>
              <a:t>S</a:t>
            </a:r>
            <a:r>
              <a:rPr lang="zh-CN" altLang="en-US" dirty="0"/>
              <a:t>中；同时，从</a:t>
            </a:r>
            <a:r>
              <a:rPr lang="en-US" altLang="zh-CN" dirty="0"/>
              <a:t>U</a:t>
            </a:r>
            <a:r>
              <a:rPr lang="zh-CN" altLang="en-US" dirty="0"/>
              <a:t>中移除顶点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更新</a:t>
            </a:r>
            <a:r>
              <a:rPr lang="en-US" altLang="zh-CN" dirty="0"/>
              <a:t>U</a:t>
            </a:r>
            <a:r>
              <a:rPr lang="zh-CN" altLang="en-US" dirty="0"/>
              <a:t>中各个顶点到起点</a:t>
            </a:r>
            <a:r>
              <a:rPr lang="en-US" altLang="zh-CN" dirty="0"/>
              <a:t>s</a:t>
            </a:r>
            <a:r>
              <a:rPr lang="zh-CN" altLang="en-US" dirty="0"/>
              <a:t>的距离。之所以更新</a:t>
            </a:r>
            <a:r>
              <a:rPr lang="en-US" altLang="zh-CN" dirty="0"/>
              <a:t>U</a:t>
            </a:r>
            <a:r>
              <a:rPr lang="zh-CN" altLang="en-US" dirty="0"/>
              <a:t>中顶点的距离，是由于上一步中确定了</a:t>
            </a:r>
            <a:r>
              <a:rPr lang="en-US" altLang="zh-CN" dirty="0"/>
              <a:t>k</a:t>
            </a:r>
            <a:r>
              <a:rPr lang="zh-CN" altLang="en-US" dirty="0"/>
              <a:t>是求出最短路径的顶点，从而可以利用</a:t>
            </a:r>
            <a:r>
              <a:rPr lang="en-US" altLang="zh-CN" dirty="0"/>
              <a:t>k</a:t>
            </a:r>
            <a:r>
              <a:rPr lang="zh-CN" altLang="en-US" dirty="0"/>
              <a:t>来更新其它顶点的距离；例如，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的距离可能大于</a:t>
            </a:r>
            <a:r>
              <a:rPr lang="en-US" altLang="zh-CN" dirty="0"/>
              <a:t>(</a:t>
            </a:r>
            <a:r>
              <a:rPr lang="en-US" altLang="zh-CN" dirty="0" err="1"/>
              <a:t>s,k</a:t>
            </a:r>
            <a:r>
              <a:rPr lang="en-US" altLang="zh-CN" dirty="0"/>
              <a:t>)+(</a:t>
            </a:r>
            <a:r>
              <a:rPr lang="en-US" altLang="zh-CN" dirty="0" err="1"/>
              <a:t>k,v</a:t>
            </a:r>
            <a:r>
              <a:rPr lang="en-US" altLang="zh-CN" dirty="0"/>
              <a:t>)</a:t>
            </a:r>
            <a:r>
              <a:rPr lang="zh-CN" altLang="en-US" dirty="0"/>
              <a:t>的距离。</a:t>
            </a:r>
          </a:p>
          <a:p>
            <a:r>
              <a:rPr lang="zh-CN" altLang="en-US" dirty="0"/>
              <a:t>重复步骤</a:t>
            </a:r>
            <a:r>
              <a:rPr lang="en-US" altLang="zh-CN" dirty="0"/>
              <a:t>(2)</a:t>
            </a:r>
            <a:r>
              <a:rPr lang="zh-CN" altLang="en-US" dirty="0"/>
              <a:t>和</a:t>
            </a:r>
            <a:r>
              <a:rPr lang="en-US" altLang="zh-CN" dirty="0"/>
              <a:t>(3)</a:t>
            </a:r>
            <a:r>
              <a:rPr lang="zh-CN" altLang="en-US" dirty="0"/>
              <a:t>，直到遍历完所有顶点。</a:t>
            </a:r>
          </a:p>
        </p:txBody>
      </p:sp>
    </p:spTree>
    <p:extLst>
      <p:ext uri="{BB962C8B-B14F-4D97-AF65-F5344CB8AC3E}">
        <p14:creationId xmlns:p14="http://schemas.microsoft.com/office/powerpoint/2010/main" val="334389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69581" y="3233736"/>
            <a:ext cx="372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无向图中，如果任意两个顶点之间都存在边，则称该图为无向完全图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78DAA-D230-894A-94BD-FCD1066A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5" y="2070125"/>
            <a:ext cx="5152331" cy="4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4352" y="2061883"/>
            <a:ext cx="89363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基本思想：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开始计算，引进两个集合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的作用是记录已求出最短路径的顶点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以及相应的最短路径长度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则是记录还未求出最短路径的顶点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以及该顶点到起点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初始时，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中只有起点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中是除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之外的顶点，并且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中顶点的路径是”起点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到该顶点的路径”。然后，从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中找出路径最短的顶点，并将其加入到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中；接着，更新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中的顶点和顶点对应的路径。 然后，再从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中找出路径最短的顶点，并将其加入到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中；接着，更新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中的顶点和顶点对应的路径。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重复该操作，直到遍历完所有顶点。</a:t>
            </a:r>
          </a:p>
        </p:txBody>
      </p:sp>
    </p:spTree>
    <p:extLst>
      <p:ext uri="{BB962C8B-B14F-4D97-AF65-F5344CB8AC3E}">
        <p14:creationId xmlns:p14="http://schemas.microsoft.com/office/powerpoint/2010/main" val="983882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(Dijkstra)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69863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0-2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8F050EEA-7360-CE41-AFF5-D90D3540ED96}"/>
              </a:ext>
            </a:extLst>
          </p:cNvPr>
          <p:cNvSpPr/>
          <p:nvPr/>
        </p:nvSpPr>
        <p:spPr>
          <a:xfrm>
            <a:off x="1952726" y="1816089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4100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16A31-FFD6-7044-9321-3DC64E4AE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94" y="1809974"/>
            <a:ext cx="5397844" cy="2949015"/>
          </a:xfrm>
          <a:prstGeom prst="rect">
            <a:avLst/>
          </a:prstGeom>
          <a:ln w="38100">
            <a:noFill/>
            <a:tailEnd type="triangle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/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0-2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A4025E-2C55-A14F-99CB-5E9F08010B44}"/>
              </a:ext>
            </a:extLst>
          </p:cNvPr>
          <p:cNvCxnSpPr/>
          <p:nvPr/>
        </p:nvCxnSpPr>
        <p:spPr>
          <a:xfrm flipV="1">
            <a:off x="1559859" y="2746411"/>
            <a:ext cx="358588" cy="229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19A13DB-86B0-1047-B1D8-545170E99708}"/>
              </a:ext>
            </a:extLst>
          </p:cNvPr>
          <p:cNvCxnSpPr/>
          <p:nvPr/>
        </p:nvCxnSpPr>
        <p:spPr>
          <a:xfrm>
            <a:off x="1470212" y="3577408"/>
            <a:ext cx="358588" cy="260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368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92197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53C47E28-D249-C944-A685-0DC49A32D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99" y="1750923"/>
            <a:ext cx="5470552" cy="30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7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44810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E226598E-4BB9-F44F-ACE8-FFB53D54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64" y="1836759"/>
            <a:ext cx="5682448" cy="28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93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(Dijkstra)1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98238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73A256D-813D-FB4F-823A-8FDE449CF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99" y="1727256"/>
            <a:ext cx="5387452" cy="31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038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(Dijkstra)2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060024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73A256D-813D-FB4F-823A-8FDE449CF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99" y="1727256"/>
            <a:ext cx="5387452" cy="31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62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08766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295188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06834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BAD30BF-A4AB-0B4E-97FE-B1DBF156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95" y="1726744"/>
            <a:ext cx="5397844" cy="2949015"/>
          </a:xfrm>
          <a:prstGeom prst="rect">
            <a:avLst/>
          </a:prstGeom>
          <a:ln w="38100">
            <a:noFill/>
          </a:ln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09359FE-25C7-9C4F-81CF-9F574469DFBB}"/>
              </a:ext>
            </a:extLst>
          </p:cNvPr>
          <p:cNvCxnSpPr/>
          <p:nvPr/>
        </p:nvCxnSpPr>
        <p:spPr>
          <a:xfrm>
            <a:off x="3962401" y="2087667"/>
            <a:ext cx="358588" cy="260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19D824D8-E3FC-6C44-85D9-7173304206C6}"/>
              </a:ext>
            </a:extLst>
          </p:cNvPr>
          <p:cNvSpPr/>
          <p:nvPr/>
        </p:nvSpPr>
        <p:spPr>
          <a:xfrm>
            <a:off x="3191474" y="1726744"/>
            <a:ext cx="537844" cy="56175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v</a:t>
            </a:r>
            <a:r>
              <a:rPr kumimoji="1" lang="en-US" altLang="zh-CN" sz="1400" baseline="-25000" dirty="0">
                <a:solidFill>
                  <a:schemeClr val="tx1"/>
                </a:solidFill>
              </a:rPr>
              <a:t>3</a:t>
            </a:r>
            <a:endParaRPr kumimoji="1" lang="zh-CN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8809332-B352-884F-9CA5-8A43269ADCE4}"/>
              </a:ext>
            </a:extLst>
          </p:cNvPr>
          <p:cNvCxnSpPr/>
          <p:nvPr/>
        </p:nvCxnSpPr>
        <p:spPr>
          <a:xfrm>
            <a:off x="2384611" y="2918664"/>
            <a:ext cx="0" cy="645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5BEAA95-D37F-2148-8AF7-29ECD799C10E}"/>
              </a:ext>
            </a:extLst>
          </p:cNvPr>
          <p:cNvCxnSpPr>
            <a:cxnSpLocks/>
          </p:cNvCxnSpPr>
          <p:nvPr/>
        </p:nvCxnSpPr>
        <p:spPr>
          <a:xfrm flipV="1">
            <a:off x="2563906" y="3317491"/>
            <a:ext cx="502023" cy="2465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4A82FE35-B895-FE48-B0B4-5753E8EC6FFD}"/>
              </a:ext>
            </a:extLst>
          </p:cNvPr>
          <p:cNvCxnSpPr/>
          <p:nvPr/>
        </p:nvCxnSpPr>
        <p:spPr>
          <a:xfrm flipV="1">
            <a:off x="3496235" y="2348424"/>
            <a:ext cx="0" cy="570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867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09251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,} 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39074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8649"/>
              </p:ext>
            </p:extLst>
          </p:nvPr>
        </p:nvGraphicFramePr>
        <p:xfrm>
          <a:off x="852395" y="4729820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0-1-2-4-3-6-8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BAD30BF-A4AB-0B4E-97FE-B1DBF156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95" y="1548328"/>
            <a:ext cx="5397844" cy="2949015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09359FE-25C7-9C4F-81CF-9F574469DFBB}"/>
              </a:ext>
            </a:extLst>
          </p:cNvPr>
          <p:cNvCxnSpPr/>
          <p:nvPr/>
        </p:nvCxnSpPr>
        <p:spPr>
          <a:xfrm>
            <a:off x="4952043" y="2403172"/>
            <a:ext cx="358588" cy="260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19D824D8-E3FC-6C44-85D9-7173304206C6}"/>
              </a:ext>
            </a:extLst>
          </p:cNvPr>
          <p:cNvSpPr/>
          <p:nvPr/>
        </p:nvSpPr>
        <p:spPr>
          <a:xfrm>
            <a:off x="4320989" y="2151929"/>
            <a:ext cx="537844" cy="56175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v</a:t>
            </a:r>
            <a:r>
              <a:rPr kumimoji="1" lang="en-US" altLang="zh-CN" sz="1400" baseline="-25000" dirty="0">
                <a:solidFill>
                  <a:schemeClr val="tx1"/>
                </a:solidFill>
              </a:rPr>
              <a:t>6</a:t>
            </a:r>
            <a:endParaRPr kumimoji="1" lang="zh-CN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8809332-B352-884F-9CA5-8A43269ADCE4}"/>
              </a:ext>
            </a:extLst>
          </p:cNvPr>
          <p:cNvCxnSpPr/>
          <p:nvPr/>
        </p:nvCxnSpPr>
        <p:spPr>
          <a:xfrm>
            <a:off x="2384611" y="2740248"/>
            <a:ext cx="0" cy="645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5BEAA95-D37F-2148-8AF7-29ECD799C10E}"/>
              </a:ext>
            </a:extLst>
          </p:cNvPr>
          <p:cNvCxnSpPr>
            <a:cxnSpLocks/>
          </p:cNvCxnSpPr>
          <p:nvPr/>
        </p:nvCxnSpPr>
        <p:spPr>
          <a:xfrm flipV="1">
            <a:off x="2563906" y="3139075"/>
            <a:ext cx="502023" cy="2465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4A82FE35-B895-FE48-B0B4-5753E8EC6FFD}"/>
              </a:ext>
            </a:extLst>
          </p:cNvPr>
          <p:cNvCxnSpPr/>
          <p:nvPr/>
        </p:nvCxnSpPr>
        <p:spPr>
          <a:xfrm flipV="1">
            <a:off x="3496235" y="2170008"/>
            <a:ext cx="0" cy="570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60F0C57-EAB0-3D46-80B7-1119F5EA9B9F}"/>
              </a:ext>
            </a:extLst>
          </p:cNvPr>
          <p:cNvCxnSpPr/>
          <p:nvPr/>
        </p:nvCxnSpPr>
        <p:spPr>
          <a:xfrm>
            <a:off x="3765176" y="1909251"/>
            <a:ext cx="555813" cy="3131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A4B70734-D1F6-8F4D-AD01-FDD41EC8F90F}"/>
              </a:ext>
            </a:extLst>
          </p:cNvPr>
          <p:cNvCxnSpPr/>
          <p:nvPr/>
        </p:nvCxnSpPr>
        <p:spPr>
          <a:xfrm>
            <a:off x="4589911" y="27402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A13B8E2-AD16-3A46-9B01-87A845BC0399}"/>
              </a:ext>
            </a:extLst>
          </p:cNvPr>
          <p:cNvCxnSpPr/>
          <p:nvPr/>
        </p:nvCxnSpPr>
        <p:spPr>
          <a:xfrm>
            <a:off x="4822937" y="2740248"/>
            <a:ext cx="0" cy="584934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99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31553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61376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405256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BAD30BF-A4AB-0B4E-97FE-B1DBF156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95" y="1570630"/>
            <a:ext cx="5397844" cy="2949015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09359FE-25C7-9C4F-81CF-9F574469DFBB}"/>
              </a:ext>
            </a:extLst>
          </p:cNvPr>
          <p:cNvCxnSpPr/>
          <p:nvPr/>
        </p:nvCxnSpPr>
        <p:spPr>
          <a:xfrm>
            <a:off x="4952043" y="2425474"/>
            <a:ext cx="358588" cy="260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19D824D8-E3FC-6C44-85D9-7173304206C6}"/>
              </a:ext>
            </a:extLst>
          </p:cNvPr>
          <p:cNvSpPr/>
          <p:nvPr/>
        </p:nvSpPr>
        <p:spPr>
          <a:xfrm>
            <a:off x="4320989" y="2174231"/>
            <a:ext cx="537844" cy="56175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v</a:t>
            </a:r>
            <a:r>
              <a:rPr kumimoji="1" lang="en-US" altLang="zh-CN" sz="1400" baseline="-25000" dirty="0">
                <a:solidFill>
                  <a:schemeClr val="tx1"/>
                </a:solidFill>
              </a:rPr>
              <a:t>6</a:t>
            </a:r>
            <a:endParaRPr kumimoji="1" lang="zh-CN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8809332-B352-884F-9CA5-8A43269ADCE4}"/>
              </a:ext>
            </a:extLst>
          </p:cNvPr>
          <p:cNvCxnSpPr/>
          <p:nvPr/>
        </p:nvCxnSpPr>
        <p:spPr>
          <a:xfrm>
            <a:off x="2384611" y="2762550"/>
            <a:ext cx="0" cy="645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5BEAA95-D37F-2148-8AF7-29ECD799C10E}"/>
              </a:ext>
            </a:extLst>
          </p:cNvPr>
          <p:cNvCxnSpPr>
            <a:cxnSpLocks/>
          </p:cNvCxnSpPr>
          <p:nvPr/>
        </p:nvCxnSpPr>
        <p:spPr>
          <a:xfrm flipV="1">
            <a:off x="2563906" y="3161377"/>
            <a:ext cx="502023" cy="2465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4A82FE35-B895-FE48-B0B4-5753E8EC6FFD}"/>
              </a:ext>
            </a:extLst>
          </p:cNvPr>
          <p:cNvCxnSpPr/>
          <p:nvPr/>
        </p:nvCxnSpPr>
        <p:spPr>
          <a:xfrm flipV="1">
            <a:off x="3496235" y="2192310"/>
            <a:ext cx="0" cy="570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60F0C57-EAB0-3D46-80B7-1119F5EA9B9F}"/>
              </a:ext>
            </a:extLst>
          </p:cNvPr>
          <p:cNvCxnSpPr/>
          <p:nvPr/>
        </p:nvCxnSpPr>
        <p:spPr>
          <a:xfrm>
            <a:off x="3765176" y="1931553"/>
            <a:ext cx="555813" cy="3131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A4B70734-D1F6-8F4D-AD01-FDD41EC8F90F}"/>
              </a:ext>
            </a:extLst>
          </p:cNvPr>
          <p:cNvCxnSpPr/>
          <p:nvPr/>
        </p:nvCxnSpPr>
        <p:spPr>
          <a:xfrm>
            <a:off x="4589911" y="27625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A13B8E2-AD16-3A46-9B01-87A845BC0399}"/>
              </a:ext>
            </a:extLst>
          </p:cNvPr>
          <p:cNvCxnSpPr/>
          <p:nvPr/>
        </p:nvCxnSpPr>
        <p:spPr>
          <a:xfrm>
            <a:off x="4822937" y="2762550"/>
            <a:ext cx="0" cy="584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09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有向边和有向图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之间的边有方向，则称这条边为有向边，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&lt;v1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v2&gt;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是起点，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是终点，有向边也称为弧，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的一条弧。在图中边的终点有一个箭头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：如果任意两个顶点之间的边都是有向边，则这个图为有象图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8A10-D59A-E74A-97B4-8792CF5B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970473"/>
            <a:ext cx="5429693" cy="46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06FB8-D1E3-434B-991A-EA2627D1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860175"/>
            <a:ext cx="7446382" cy="4174711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8B567F2-17A4-494A-AB71-39E760C65191}"/>
              </a:ext>
            </a:extLst>
          </p:cNvPr>
          <p:cNvCxnSpPr/>
          <p:nvPr/>
        </p:nvCxnSpPr>
        <p:spPr>
          <a:xfrm flipV="1">
            <a:off x="3010829" y="3033132"/>
            <a:ext cx="669073" cy="3958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67C641-62EB-3E4D-ABCF-422E63517E14}"/>
              </a:ext>
            </a:extLst>
          </p:cNvPr>
          <p:cNvCxnSpPr/>
          <p:nvPr/>
        </p:nvCxnSpPr>
        <p:spPr>
          <a:xfrm>
            <a:off x="4348976" y="3429000"/>
            <a:ext cx="0" cy="6969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020F69-52A2-D340-B47A-60F4D2EC36F1}"/>
              </a:ext>
            </a:extLst>
          </p:cNvPr>
          <p:cNvCxnSpPr/>
          <p:nvPr/>
        </p:nvCxnSpPr>
        <p:spPr>
          <a:xfrm flipV="1">
            <a:off x="4705815" y="3769112"/>
            <a:ext cx="512956" cy="356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B8BC46F-3646-2545-B5A8-4B01D46155F5}"/>
              </a:ext>
            </a:extLst>
          </p:cNvPr>
          <p:cNvCxnSpPr/>
          <p:nvPr/>
        </p:nvCxnSpPr>
        <p:spPr>
          <a:xfrm flipV="1">
            <a:off x="5784977" y="2720898"/>
            <a:ext cx="0" cy="5324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5B6BA23-D5EB-B848-ABC6-9C375F2EDB1C}"/>
              </a:ext>
            </a:extLst>
          </p:cNvPr>
          <p:cNvCxnSpPr/>
          <p:nvPr/>
        </p:nvCxnSpPr>
        <p:spPr>
          <a:xfrm>
            <a:off x="6096000" y="2207941"/>
            <a:ext cx="773151" cy="3345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7B5D7EE-0357-7544-B378-3C7C54902C4C}"/>
              </a:ext>
            </a:extLst>
          </p:cNvPr>
          <p:cNvCxnSpPr/>
          <p:nvPr/>
        </p:nvCxnSpPr>
        <p:spPr>
          <a:xfrm>
            <a:off x="7515922" y="3429000"/>
            <a:ext cx="0" cy="7118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D42EAD-6269-074C-AF71-C8E24CCC67AA}"/>
              </a:ext>
            </a:extLst>
          </p:cNvPr>
          <p:cNvCxnSpPr/>
          <p:nvPr/>
        </p:nvCxnSpPr>
        <p:spPr>
          <a:xfrm flipV="1">
            <a:off x="7872761" y="4393580"/>
            <a:ext cx="802888" cy="4014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3790114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弗洛伊德算法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(Floyd)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3438699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A8FD9E-655D-F742-ACDB-18BF84BE05B3}"/>
              </a:ext>
            </a:extLst>
          </p:cNvPr>
          <p:cNvSpPr txBox="1"/>
          <p:nvPr/>
        </p:nvSpPr>
        <p:spPr>
          <a:xfrm>
            <a:off x="765810" y="2785730"/>
            <a:ext cx="903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重点： 两种存储方式 以及它们对应的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crud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63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任意两个顶点之间都有弧相连接。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5A7E8-79EE-8942-994C-29E374F7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6" y="2188885"/>
            <a:ext cx="5572750" cy="4401206"/>
          </a:xfrm>
          <a:prstGeom prst="rect">
            <a:avLst/>
          </a:prstGeom>
        </p:spPr>
      </p:pic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916097B-3609-9143-A312-CE668278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85" y="3715008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E54CF-DE19-3E49-8D32-B7084688BDCE}"/>
              </a:ext>
            </a:extLst>
          </p:cNvPr>
          <p:cNvSpPr txBox="1"/>
          <p:nvPr/>
        </p:nvSpPr>
        <p:spPr>
          <a:xfrm>
            <a:off x="765544" y="5018567"/>
            <a:ext cx="380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个顶点的有向完全图，共有多少条弧？</a:t>
            </a:r>
          </a:p>
        </p:txBody>
      </p:sp>
    </p:spTree>
    <p:extLst>
      <p:ext uri="{BB962C8B-B14F-4D97-AF65-F5344CB8AC3E}">
        <p14:creationId xmlns:p14="http://schemas.microsoft.com/office/powerpoint/2010/main" val="2133439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边的权重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291065" y="3531143"/>
            <a:ext cx="400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图的边或弧相关的数叫做权重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(weight)</a:t>
            </a:r>
            <a:endParaRPr kumimoji="1" lang="zh-CN" altLang="en-US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A6CA5-6838-DA42-953C-CC7B113B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65" y="1676696"/>
            <a:ext cx="4003950" cy="49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10082</TotalTime>
  <Words>4403</Words>
  <Application>Microsoft Macintosh PowerPoint</Application>
  <PresentationFormat>宽屏</PresentationFormat>
  <Paragraphs>588</Paragraphs>
  <Slides>77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4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444</cp:revision>
  <dcterms:created xsi:type="dcterms:W3CDTF">2019-09-24T01:18:33Z</dcterms:created>
  <dcterms:modified xsi:type="dcterms:W3CDTF">2020-04-25T06:46:54Z</dcterms:modified>
</cp:coreProperties>
</file>